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7" r:id="rId2"/>
    <p:sldId id="258" r:id="rId3"/>
    <p:sldId id="259" r:id="rId4"/>
    <p:sldId id="261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46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1836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F61E35EB-8141-00CC-47E4-358CB98556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866A1E3-974D-1932-3981-987D46BA69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28F19-0842-4C4F-A524-50DFAE3B3622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D4085B0-E1D0-B002-C236-D621018EF0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BD9D3F7-2080-7CE3-BDFB-D1CA424AB7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B6A23-35D2-4BA6-A299-0ED9FDD025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7328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16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731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187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0416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01031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2842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1309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965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23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070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939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629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515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218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6967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954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E38ED-EDAE-49DD-99E6-1D4E0273D095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365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ranslate.yandex.kz/?lang=en-emj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D6948B-48BF-911F-42C3-ED3BE20F3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1" y="247590"/>
            <a:ext cx="11225770" cy="99542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100" b="1" kern="1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3100" b="1" kern="18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100" b="1" kern="18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Ата-аналар</a:t>
            </a:r>
            <a:r>
              <a:rPr lang="kk-KZ" sz="3100" b="1" kern="18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ға кеңес беру пункті</a:t>
            </a:r>
            <a:r>
              <a:rPr lang="ru-RU" sz="3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Ашылған уақыты: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01.09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2009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31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ҚҰРМЕТТІ АТА-АНАЛАР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700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№1 «Тополёк» </a:t>
            </a:r>
            <a:r>
              <a:rPr lang="ru-RU" sz="2700" i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бөбекжай-бақшасы </a:t>
            </a:r>
            <a:r>
              <a:rPr lang="ru-RU" sz="2700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МКҚК </a:t>
            </a:r>
            <a:br>
              <a:rPr lang="ru-RU" sz="2700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sz="2700" i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базасынан</a:t>
            </a:r>
            <a:r>
              <a:rPr lang="ru-RU" sz="2700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i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ата-аналар</a:t>
            </a:r>
            <a:r>
              <a:rPr lang="ru-RU" sz="2700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i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үшін тегін</a:t>
            </a:r>
            <a:r>
              <a:rPr lang="ru-RU" sz="2700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700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2700" i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кеңес </a:t>
            </a:r>
            <a:r>
              <a:rPr lang="ru-RU" sz="2700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беру </a:t>
            </a:r>
            <a:r>
              <a:rPr lang="ru-RU" sz="2700" i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пункті</a:t>
            </a:r>
            <a:r>
              <a:rPr lang="ru-RU" sz="2700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700" i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жұмыс жасайды</a:t>
            </a:r>
            <a:r>
              <a:rPr lang="ru-RU" sz="2700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БІЗ СІЗДЕРДІ КЕҢЕС БЕРУ ПУКТІНДЕ КҮТЕМІЗ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kk-KZ" sz="2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Мәртөк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ауылы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Байғанин көшесі,104 үй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7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575B410-AC21-834B-85BC-71471F936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6" t="9121" b="8056"/>
          <a:stretch/>
        </p:blipFill>
        <p:spPr>
          <a:xfrm>
            <a:off x="0" y="657583"/>
            <a:ext cx="2823210" cy="2348715"/>
          </a:xfr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xmlns="" id="{64BFDE50-DD26-60F4-4035-5523F6B71C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7884" y="4573728"/>
            <a:ext cx="2606795" cy="20710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4357429-658E-06E6-DE7D-87B088F5E5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63" b="21634"/>
          <a:stretch/>
        </p:blipFill>
        <p:spPr>
          <a:xfrm>
            <a:off x="4145280" y="4602480"/>
            <a:ext cx="3261360" cy="20570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AD9654A-1856-2913-9FC5-CE528D1695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3"/>
          <a:stretch/>
        </p:blipFill>
        <p:spPr>
          <a:xfrm>
            <a:off x="716280" y="4572000"/>
            <a:ext cx="2987040" cy="202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0874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1CC2D7-F2BB-A532-EB91-97458282C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5760"/>
            <a:ext cx="8596668" cy="2865120"/>
          </a:xfrm>
        </p:spPr>
        <p:txBody>
          <a:bodyPr>
            <a:normAutofit fontScale="90000"/>
          </a:bodyPr>
          <a:lstStyle/>
          <a:p>
            <a:pPr algn="just"/>
            <a:r>
              <a:rPr lang="kk-KZ" sz="18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	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Ата-аналарға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кеңес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беру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пункті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Республикасының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2007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жылғы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шілдедегі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№ 319-Ш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Заңына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"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Республикасында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тәрбие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оқытуды қолдау жөніндегі іс-шаралар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жоспарын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бекіту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Үкіметінің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2007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жылғы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ақпандағы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№83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қаулысына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"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қолдау жөніндегі іс-шаралар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жоспарын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бекіту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Ақтөбе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облысында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тәрбие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                                                    2007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жылғы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мамырдағы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162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облыс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әкімдігінің қаулысына сәйкес құрылды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Кеңес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беру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пунктінің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жұмысы білім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саласындағы мемлекеттік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саясатты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іске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асыруға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жасына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үйде тәрбиелеп отырған ата-аналарға психологиялық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логопед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көмек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көрсетуге бағытталған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 smtClean="0">
                <a:solidFill>
                  <a:schemeClr val="tx2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                         </a:t>
            </a:r>
            <a:br>
              <a:rPr lang="ru-RU" sz="1800" dirty="0" smtClean="0">
                <a:solidFill>
                  <a:schemeClr val="tx2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АТА-АНАЛАРҒА КЕҢЕС БЕРУ ПУКТІНІҢ МАҚСАТЫ: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жасына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баланы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тәрбиелеу, оқыту және дамытудың әртүрлі мәселелері бойынша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ата-аналарға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оларды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алмастыратын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адамдарға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отбасылық және қоғамдық тәрбиенің бірлігі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сабақтастығын қамтамасыз ету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психологиялық-педагогикалық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логопедиялық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көмек көрсету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 smtClean="0">
                <a:solidFill>
                  <a:schemeClr val="tx2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АТА-АНАЛАРҒА КЕҢЕС БЕРУ ПУКТІНІҢ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НЕГІЗГІ МІНДЕТТЕРІ: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жасына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баланы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тәрбиелеу, оқыту және дамыту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мәселелері бойынша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ата-аналарға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оларды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алмастыратын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адамдарға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көмек көрсету;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жасына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үйде тәрбиелеп отырған отбасыларға әдістемелік, диагностикалық және консультациялық көмек ұйымдастыру;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бағдарламасын іске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асыратын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№ 1"Тополек" МКҚК,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ата-аналарға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оларды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алмастыратын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адамдарға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және балаларды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тәрбиелеуді қолдау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дамытуға мүдделі басқа ұйымдарға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-балалардың физикалық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психологиялық және әлеуметтік дамуындағы әртүрлі ауытқулардың кешенді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профилактикасын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жүргізу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kk-KZ" sz="1800" dirty="0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05206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E681C0-2F31-9DA5-4B5A-7C74E87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7163"/>
            <a:ext cx="8596668" cy="3271837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ЕГЕР СІЗДЕ АТА-АНАЛАРҒА КЕҢЕС БЕРУ ПУКТІНЕ БАРУ МҮМКІНДІГІ БОЛМАСА</a:t>
            </a:r>
            <a:r>
              <a:rPr lang="ru-RU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1800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 (71331) 31-3-61 телефоны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қызықтыратын сұрақтарыңызды қоя аласыз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телефон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арқылы сөйлескен кезде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 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пункт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маманына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жазылу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қоңырауының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мақсатын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хабарлаңыз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Сондай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–ақ 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аналар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topolek</a:t>
            </a:r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электрондық поштасы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арқылы қашықтан хабарласа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2009@</a:t>
            </a:r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mail.ru,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консультативтік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пункт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маманына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ескертумен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Ата-аналар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біздің балабақшаның веб-сайты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арқылы кеңес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ала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topolek.martuk.edu.kz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кеңестер 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беру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пункті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жұмыс жоспарына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сәйкес жарияланады</a:t>
            </a: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НАЗАРЛАРЫҢЫЗҒА</a:t>
            </a:r>
            <a:r>
              <a:rPr lang="ru-RU" sz="1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Кеңес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беру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пуктінің мамандарынан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кеңесін алу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үшін өтініш беруші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өзінің ата-ана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мәртебесін растайтын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басын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куәландыратын құжатты ұсынуы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тиіс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7509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59920909-3ADB-758B-A642-240262F7F1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44508655"/>
              </p:ext>
            </p:extLst>
          </p:nvPr>
        </p:nvGraphicFramePr>
        <p:xfrm>
          <a:off x="3810000" y="294640"/>
          <a:ext cx="2910840" cy="1158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0840">
                  <a:extLst>
                    <a:ext uri="{9D8B030D-6E8A-4147-A177-3AD203B41FA5}">
                      <a16:colId xmlns:a16="http://schemas.microsoft.com/office/drawing/2014/main" xmlns="" val="3023558627"/>
                    </a:ext>
                  </a:extLst>
                </a:gridCol>
              </a:tblGrid>
              <a:tr h="739140"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Ұйымдаспаған</a:t>
                      </a:r>
                      <a:r>
                        <a:rPr lang="kk-KZ" sz="20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балалармен  </a:t>
                      </a:r>
                    </a:p>
                    <a:p>
                      <a:pPr algn="ctr"/>
                      <a:r>
                        <a:rPr lang="kk-KZ" sz="20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жұмыс түрлері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61732792"/>
                  </a:ext>
                </a:extLst>
              </a:tr>
            </a:tbl>
          </a:graphicData>
        </a:graphic>
      </p:graphicFrame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xmlns="" id="{EFFC3C1B-29F1-B596-4430-B2D6B87A01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1756486"/>
              </p:ext>
            </p:extLst>
          </p:nvPr>
        </p:nvGraphicFramePr>
        <p:xfrm>
          <a:off x="1350144" y="1513205"/>
          <a:ext cx="2171700" cy="739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xmlns="" val="3023558627"/>
                    </a:ext>
                  </a:extLst>
                </a:gridCol>
              </a:tblGrid>
              <a:tr h="73914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600" b="1" dirty="0" err="1" smtClean="0">
                          <a:solidFill>
                            <a:srgbClr val="0070C0"/>
                          </a:solidFill>
                          <a:effectLst/>
                        </a:rPr>
                        <a:t>Ата-аналар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61732792"/>
                  </a:ext>
                </a:extLst>
              </a:tr>
            </a:tbl>
          </a:graphicData>
        </a:graphic>
      </p:graphicFrame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xmlns="" id="{89707E59-E0A6-3478-F387-216B7025C4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40630656"/>
              </p:ext>
            </p:extLst>
          </p:nvPr>
        </p:nvGraphicFramePr>
        <p:xfrm>
          <a:off x="6347144" y="1500189"/>
          <a:ext cx="2171700" cy="739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xmlns="" val="3023558627"/>
                    </a:ext>
                  </a:extLst>
                </a:gridCol>
              </a:tblGrid>
              <a:tr h="73914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600" b="1" dirty="0" err="1" smtClean="0">
                          <a:solidFill>
                            <a:srgbClr val="0070C0"/>
                          </a:solidFill>
                          <a:effectLst/>
                        </a:rPr>
                        <a:t>Балалар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61732792"/>
                  </a:ext>
                </a:extLst>
              </a:tr>
            </a:tbl>
          </a:graphicData>
        </a:graphic>
      </p:graphicFrame>
      <p:graphicFrame>
        <p:nvGraphicFramePr>
          <p:cNvPr id="8" name="Объект 3">
            <a:extLst>
              <a:ext uri="{FF2B5EF4-FFF2-40B4-BE49-F238E27FC236}">
                <a16:creationId xmlns:a16="http://schemas.microsoft.com/office/drawing/2014/main" xmlns="" id="{CA925353-E8EB-972C-FC62-6B3D0B9825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28668402"/>
              </p:ext>
            </p:extLst>
          </p:nvPr>
        </p:nvGraphicFramePr>
        <p:xfrm>
          <a:off x="1225141" y="2501583"/>
          <a:ext cx="2514918" cy="739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918">
                  <a:extLst>
                    <a:ext uri="{9D8B030D-6E8A-4147-A177-3AD203B41FA5}">
                      <a16:colId xmlns:a16="http://schemas.microsoft.com/office/drawing/2014/main" xmlns="" val="3023558627"/>
                    </a:ext>
                  </a:extLst>
                </a:gridCol>
              </a:tblGrid>
              <a:tr h="73914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kk-KZ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Үйге</a:t>
                      </a:r>
                      <a:r>
                        <a:rPr lang="kk-KZ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бару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61732792"/>
                  </a:ext>
                </a:extLst>
              </a:tr>
            </a:tbl>
          </a:graphicData>
        </a:graphic>
      </p:graphicFrame>
      <p:graphicFrame>
        <p:nvGraphicFramePr>
          <p:cNvPr id="9" name="Объект 3">
            <a:extLst>
              <a:ext uri="{FF2B5EF4-FFF2-40B4-BE49-F238E27FC236}">
                <a16:creationId xmlns:a16="http://schemas.microsoft.com/office/drawing/2014/main" xmlns="" id="{02CEF423-B65E-81F7-5455-6FC98B0C17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64239581"/>
              </p:ext>
            </p:extLst>
          </p:nvPr>
        </p:nvGraphicFramePr>
        <p:xfrm>
          <a:off x="1225141" y="3308191"/>
          <a:ext cx="2514918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918">
                  <a:extLst>
                    <a:ext uri="{9D8B030D-6E8A-4147-A177-3AD203B41FA5}">
                      <a16:colId xmlns:a16="http://schemas.microsoft.com/office/drawing/2014/main" xmlns="" val="3023558627"/>
                    </a:ext>
                  </a:extLst>
                </a:gridCol>
              </a:tblGrid>
              <a:tr h="821849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dirty="0" smtClean="0">
                          <a:solidFill>
                            <a:schemeClr val="dk1"/>
                          </a:solidFill>
                        </a:rPr>
                        <a:t>Кеңес беру және әдістемелік көмек</a:t>
                      </a:r>
                      <a:endParaRPr lang="ru-RU" sz="1600" dirty="0" smtClean="0">
                        <a:solidFill>
                          <a:schemeClr val="dk1"/>
                        </a:solidFill>
                      </a:endParaRPr>
                    </a:p>
                    <a:p>
                      <a:pPr algn="ctr"/>
                      <a:r>
                        <a:rPr lang="kk-KZ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61732792"/>
                  </a:ext>
                </a:extLst>
              </a:tr>
            </a:tbl>
          </a:graphicData>
        </a:graphic>
      </p:graphicFrame>
      <p:graphicFrame>
        <p:nvGraphicFramePr>
          <p:cNvPr id="10" name="Объект 3">
            <a:extLst>
              <a:ext uri="{FF2B5EF4-FFF2-40B4-BE49-F238E27FC236}">
                <a16:creationId xmlns:a16="http://schemas.microsoft.com/office/drawing/2014/main" xmlns="" id="{06DF7E9E-209B-CAF9-A867-594994D800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57303703"/>
              </p:ext>
            </p:extLst>
          </p:nvPr>
        </p:nvGraphicFramePr>
        <p:xfrm>
          <a:off x="1396750" y="4295458"/>
          <a:ext cx="2306570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6570">
                  <a:extLst>
                    <a:ext uri="{9D8B030D-6E8A-4147-A177-3AD203B41FA5}">
                      <a16:colId xmlns:a16="http://schemas.microsoft.com/office/drawing/2014/main" xmlns="" val="3023558627"/>
                    </a:ext>
                  </a:extLst>
                </a:gridCol>
              </a:tblGrid>
              <a:tr h="73914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kk-KZ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Балабақша ішілік саяхаттар Әкем,анам және мен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61732792"/>
                  </a:ext>
                </a:extLst>
              </a:tr>
            </a:tbl>
          </a:graphicData>
        </a:graphic>
      </p:graphicFrame>
      <p:graphicFrame>
        <p:nvGraphicFramePr>
          <p:cNvPr id="11" name="Объект 3">
            <a:extLst>
              <a:ext uri="{FF2B5EF4-FFF2-40B4-BE49-F238E27FC236}">
                <a16:creationId xmlns:a16="http://schemas.microsoft.com/office/drawing/2014/main" xmlns="" id="{788C3147-563E-F832-FE30-09D98D9EAB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97506711"/>
              </p:ext>
            </p:extLst>
          </p:nvPr>
        </p:nvGraphicFramePr>
        <p:xfrm>
          <a:off x="1097427" y="5588000"/>
          <a:ext cx="2770345" cy="975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0345">
                  <a:extLst>
                    <a:ext uri="{9D8B030D-6E8A-4147-A177-3AD203B41FA5}">
                      <a16:colId xmlns:a16="http://schemas.microsoft.com/office/drawing/2014/main" xmlns="" val="3023558627"/>
                    </a:ext>
                  </a:extLst>
                </a:gridCol>
              </a:tblGrid>
              <a:tr h="866457">
                <a:tc>
                  <a:txBody>
                    <a:bodyPr/>
                    <a:lstStyle/>
                    <a:p>
                      <a:pPr algn="ctr"/>
                      <a:r>
                        <a:rPr lang="kk-KZ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“Мәртөк тынысы” арқылы педагогтердің қызметін насихаттау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61732792"/>
                  </a:ext>
                </a:extLst>
              </a:tr>
            </a:tbl>
          </a:graphicData>
        </a:graphic>
      </p:graphicFrame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0D57FB4B-BDFD-8E07-D988-82B29F3D413B}"/>
              </a:ext>
            </a:extLst>
          </p:cNvPr>
          <p:cNvCxnSpPr/>
          <p:nvPr/>
        </p:nvCxnSpPr>
        <p:spPr>
          <a:xfrm flipH="1">
            <a:off x="3429000" y="1270000"/>
            <a:ext cx="381000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D5528B06-126C-FC7C-C259-EC9A3EEE7A8D}"/>
              </a:ext>
            </a:extLst>
          </p:cNvPr>
          <p:cNvCxnSpPr/>
          <p:nvPr/>
        </p:nvCxnSpPr>
        <p:spPr>
          <a:xfrm>
            <a:off x="6720840" y="1270000"/>
            <a:ext cx="457200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EE9D3C25-963E-3252-06EB-0534C0D0A455}"/>
              </a:ext>
            </a:extLst>
          </p:cNvPr>
          <p:cNvCxnSpPr>
            <a:cxnSpLocks/>
          </p:cNvCxnSpPr>
          <p:nvPr/>
        </p:nvCxnSpPr>
        <p:spPr>
          <a:xfrm flipH="1">
            <a:off x="7543800" y="2239329"/>
            <a:ext cx="15240" cy="351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1CD4D773-5F93-E339-129F-2A9067612EF5}"/>
              </a:ext>
            </a:extLst>
          </p:cNvPr>
          <p:cNvCxnSpPr>
            <a:cxnSpLocks/>
          </p:cNvCxnSpPr>
          <p:nvPr/>
        </p:nvCxnSpPr>
        <p:spPr>
          <a:xfrm>
            <a:off x="2435994" y="2252345"/>
            <a:ext cx="0" cy="30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Объект 3">
            <a:extLst>
              <a:ext uri="{FF2B5EF4-FFF2-40B4-BE49-F238E27FC236}">
                <a16:creationId xmlns:a16="http://schemas.microsoft.com/office/drawing/2014/main" xmlns="" id="{E763B278-6784-76A6-89BA-80091D73EF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90824392"/>
              </p:ext>
            </p:extLst>
          </p:nvPr>
        </p:nvGraphicFramePr>
        <p:xfrm>
          <a:off x="6271101" y="2606040"/>
          <a:ext cx="2590961" cy="822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0961">
                  <a:extLst>
                    <a:ext uri="{9D8B030D-6E8A-4147-A177-3AD203B41FA5}">
                      <a16:colId xmlns:a16="http://schemas.microsoft.com/office/drawing/2014/main" xmlns="" val="3023558627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kk-KZ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Көңілді старт</a:t>
                      </a:r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61732792"/>
                  </a:ext>
                </a:extLst>
              </a:tr>
            </a:tbl>
          </a:graphicData>
        </a:graphic>
      </p:graphicFrame>
      <p:graphicFrame>
        <p:nvGraphicFramePr>
          <p:cNvPr id="26" name="Объект 3">
            <a:extLst>
              <a:ext uri="{FF2B5EF4-FFF2-40B4-BE49-F238E27FC236}">
                <a16:creationId xmlns:a16="http://schemas.microsoft.com/office/drawing/2014/main" xmlns="" id="{4C3070C2-718D-E39C-4515-37C983E2BB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42184050"/>
              </p:ext>
            </p:extLst>
          </p:nvPr>
        </p:nvGraphicFramePr>
        <p:xfrm>
          <a:off x="6347144" y="3687444"/>
          <a:ext cx="2514918" cy="739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918">
                  <a:extLst>
                    <a:ext uri="{9D8B030D-6E8A-4147-A177-3AD203B41FA5}">
                      <a16:colId xmlns:a16="http://schemas.microsoft.com/office/drawing/2014/main" xmlns="" val="3023558627"/>
                    </a:ext>
                  </a:extLst>
                </a:gridCol>
              </a:tblGrid>
              <a:tr h="73914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kk-KZ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Сурет көрмелері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61732792"/>
                  </a:ext>
                </a:extLst>
              </a:tr>
            </a:tbl>
          </a:graphicData>
        </a:graphic>
      </p:graphicFrame>
      <p:graphicFrame>
        <p:nvGraphicFramePr>
          <p:cNvPr id="27" name="Объект 3">
            <a:extLst>
              <a:ext uri="{FF2B5EF4-FFF2-40B4-BE49-F238E27FC236}">
                <a16:creationId xmlns:a16="http://schemas.microsoft.com/office/drawing/2014/main" xmlns="" id="{93E525EB-3482-F56C-ABDE-8B89B99555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74741137"/>
              </p:ext>
            </p:extLst>
          </p:nvPr>
        </p:nvGraphicFramePr>
        <p:xfrm>
          <a:off x="6301581" y="4677569"/>
          <a:ext cx="2514918" cy="739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918">
                  <a:extLst>
                    <a:ext uri="{9D8B030D-6E8A-4147-A177-3AD203B41FA5}">
                      <a16:colId xmlns:a16="http://schemas.microsoft.com/office/drawing/2014/main" xmlns="" val="3023558627"/>
                    </a:ext>
                  </a:extLst>
                </a:gridCol>
              </a:tblGrid>
              <a:tr h="739140"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 smtClean="0">
                          <a:effectLst/>
                        </a:rPr>
                        <a:t>Қуыршақ</a:t>
                      </a:r>
                      <a:r>
                        <a:rPr lang="kk-KZ" sz="1600" b="1" baseline="0" dirty="0" smtClean="0">
                          <a:effectLst/>
                        </a:rPr>
                        <a:t> театры шақырады</a:t>
                      </a:r>
                      <a:r>
                        <a:rPr lang="kk-KZ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61732792"/>
                  </a:ext>
                </a:extLst>
              </a:tr>
            </a:tbl>
          </a:graphicData>
        </a:graphic>
      </p:graphicFrame>
      <p:graphicFrame>
        <p:nvGraphicFramePr>
          <p:cNvPr id="28" name="Объект 3">
            <a:extLst>
              <a:ext uri="{FF2B5EF4-FFF2-40B4-BE49-F238E27FC236}">
                <a16:creationId xmlns:a16="http://schemas.microsoft.com/office/drawing/2014/main" xmlns="" id="{B3B76612-595D-8FF1-5AF2-FAE0DA3FA3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97564534"/>
              </p:ext>
            </p:extLst>
          </p:nvPr>
        </p:nvGraphicFramePr>
        <p:xfrm>
          <a:off x="6271101" y="5721034"/>
          <a:ext cx="2514918" cy="739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918">
                  <a:extLst>
                    <a:ext uri="{9D8B030D-6E8A-4147-A177-3AD203B41FA5}">
                      <a16:colId xmlns:a16="http://schemas.microsoft.com/office/drawing/2014/main" xmlns="" val="3023558627"/>
                    </a:ext>
                  </a:extLst>
                </a:gridCol>
              </a:tblGrid>
              <a:tr h="739140">
                <a:tc>
                  <a:txBody>
                    <a:bodyPr/>
                    <a:lstStyle/>
                    <a:p>
                      <a:pPr algn="ctr"/>
                      <a:r>
                        <a:rPr lang="kk-KZ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Бөбекжай-бақшасында бөбектер</a:t>
                      </a:r>
                      <a:r>
                        <a:rPr lang="kk-KZ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үшін сенбілік мектебі</a:t>
                      </a:r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61732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6017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685" y="420915"/>
            <a:ext cx="4267200" cy="557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3829" y="406400"/>
            <a:ext cx="3962400" cy="554445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6017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F949004-1AA1-AB93-7967-114B85F6F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8821" y="267020"/>
            <a:ext cx="2963543" cy="296354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E6B8385-4DBF-22EE-3B83-13234D331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287" y="3742055"/>
            <a:ext cx="2963545" cy="29635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5213C34-D7C2-F01C-CB7E-1F63AAC86A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4201" y="3627437"/>
            <a:ext cx="3078163" cy="30781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3F0C54B-7F9F-BBE5-2E22-3A37C96DED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474" y="1984898"/>
            <a:ext cx="3285077" cy="328507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04952DC-870B-4FCB-7B94-457B68C1F2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2905" y="408370"/>
            <a:ext cx="2963545" cy="296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946563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240</TotalTime>
  <Words>48</Words>
  <Application>Microsoft Office PowerPoint</Application>
  <PresentationFormat>Произвольный</PresentationFormat>
  <Paragraphs>30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                              Ата-аналарға кеңес беру пункті                                         Ашылған уақыты: 01.09. 2009 жыл                                      ҚҰРМЕТТІ АТА-АНАЛАР!                                        №1 «Тополёк» бөбекжай-бақшасы МКҚК                                            базасынан ата-аналар үшін тегін                                           кеңес беру пункті  жұмыс жасайды.                                                                                                               БІЗ СІЗДЕРДІ КЕҢЕС БЕРУ ПУКТІНДЕ КҮТЕМІЗ                                  Мәртөк ауылы, Байғанин көшесі,104 үй              </vt:lpstr>
      <vt:lpstr>    Ата-аналарға кеңес беру пункті « Білім туралы "Қазақстан Республикасының 2007 жылғы 27 шілдедегі № 319-Ш Заңына, "Қазақстан Республикасында мектепке дейінгі тәрбие мен оқытуды қолдау жөніндегі іс-шаралар жоспарын бекіту туралы" Қазақстан Республикасы Үкіметінің 2007 жылғы 5 ақпандағы №83 қаулысына, "қолдау жөніндегі іс-шаралар жоспарын бекіту туралы" Ақтөбе облысында Мектепке дейінгі тәрбие мен оқыту«                                                    2007 жылғы 18 мамырдағы №162 облыс әкімдігінің қаулысына сәйкес құрылды . Кеңес беру пунктінің жұмысы білім беру саласындағы мемлекеттік саясатты іске асыруға, Мектеп жасына дейінгі балаларды үйде тәрбиелеп отырған ата-аналарға психологиялық, педагогикалық,                                                           логопед бойынша көмек көрсетуге бағытталған.                                 АТА-АНАЛАРҒА КЕҢЕС БЕРУ ПУКТІНІҢ МАҚСАТЫ: мектеп жасына дейінгі баланы тәрбиелеу, оқыту және дамытудың әртүрлі мәселелері бойынша ата-аналарға (немесе оларды алмастыратын адамдарға) отбасылық және қоғамдық тәрбиенің бірлігі мен сабақтастығын қамтамасыз ету, психологиялық-педагогикалық, логопедиялық көмек көрсету.              АТА-АНАЛАРҒА КЕҢЕС БЕРУ ПУКТІНІҢ НЕГІЗГІ МІНДЕТТЕРІ: мектеп жасына дейінгі баланы тәрбиелеу, оқыту және дамыту мәселелері бойынша ата-аналарға (немесе оларды алмастыратын адамдарға)   көмек көрсету; - мектеп жасына дейінгі балаларды үйде тәрбиелеп отырған отбасыларға әдістемелік, диагностикалық және консультациялық көмек ұйымдастыру; - Мектепке дейінгі жалпы білім беру бағдарламасын іске асыратын № 1"Тополек" МКҚК, ата-аналарға (немесе оларды алмастыратын адамдарға) және балаларды тәрбиелеуді қолдау мен дамытуға мүдделі басқа ұйымдарға; -балалардың физикалық, психологиялық және әлеуметтік дамуындағы әртүрлі ауытқулардың кешенді профилактикасын жүргізу.     </vt:lpstr>
      <vt:lpstr>   ЕГЕР СІЗДЕ АТА-АНАЛАРҒА КЕҢЕС БЕРУ ПУКТІНЕ БАРУ МҮМКІНДІГІ БОЛМАСА    Сіз 8 (71331) 31-3-61 телефоны бойынша қызықтыратын сұрақтарыңызды қоя аласыз телефон арқылы сөйлескен кезде «  пункт маманына жазылу «қоңырауының мақсатын  хабарлаңыз. Сондай –ақ  ата аналар topolek электрондық поштасы арқылы қашықтан хабарласа алады 2009@mail.ru, консультативтік пункт маманына ескертумен. Ата-аналар біздің балабақшаның веб-сайты арқылы кеңес ала алады topolek.martuk.edu.kz  кеңестер  беру пункті" жұмыс жоспарына сәйкес жарияланады  НАЗАРЛАРЫҢЫЗҒА! Кеңес беру пуктінің мамандарынан кеңесін алу үшін өтініш беруші өзінің ата-ана мәртебесін растайтын жеке басын куәландыратын құжатты ұсынуы тиіс.  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Консультативный пункт                                                 Дата открытия 01.09. 2009 года                                      УВАЖАЕМЫЕ РОДИТЕЛИ!                                     На базе Государственного коммунального казенного                                       предприятия   «Ясли-сад №1 «Тополёк»                                                                          открыт                                БЕСПЛАТНЫЙ КОНСУЛЬТАТИВНЫЙ ПУНКТ ДЛЯ РОДИТЕЛЕЙ!                                    МЫ ЖДЕМ ВАС В КОНСУЛЬТАТИВНОМ ПУНКТЕ                            ДЛЯ РОДИТЕЛЕЙ В ГККП я/с №1«ТОПОЛЁК»                                                                              c.Мартук, ул.Байганина,104  </dc:title>
  <dc:creator>acer</dc:creator>
  <cp:lastModifiedBy>User</cp:lastModifiedBy>
  <cp:revision>20</cp:revision>
  <dcterms:created xsi:type="dcterms:W3CDTF">2023-11-08T12:30:56Z</dcterms:created>
  <dcterms:modified xsi:type="dcterms:W3CDTF">2023-11-09T07:02:42Z</dcterms:modified>
</cp:coreProperties>
</file>